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57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1409"/>
  </p:normalViewPr>
  <p:slideViewPr>
    <p:cSldViewPr snapToGrid="0" snapToObjects="1">
      <p:cViewPr varScale="1">
        <p:scale>
          <a:sx n="91" d="100"/>
          <a:sy n="91" d="100"/>
        </p:scale>
        <p:origin x="1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B6C34-B2D7-294B-B7CA-5C6472C645F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BEF0E-B1C0-DF47-802A-7026D1AF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6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6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63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1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9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2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18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63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47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2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7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Fast, Scalable Phrase-Based SMT Decoding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Hieu Hoang</a:t>
            </a:r>
          </a:p>
          <a:p>
            <a:r>
              <a:rPr lang="en-US" dirty="0" smtClean="0"/>
              <a:t>Nikolay </a:t>
            </a:r>
            <a:r>
              <a:rPr lang="en-US" dirty="0" err="1" smtClean="0"/>
              <a:t>Bogoychev</a:t>
            </a:r>
            <a:endParaRPr lang="en-US" dirty="0" smtClean="0"/>
          </a:p>
          <a:p>
            <a:r>
              <a:rPr lang="en-US" dirty="0" smtClean="0"/>
              <a:t>Lane Schwartz</a:t>
            </a:r>
          </a:p>
          <a:p>
            <a:r>
              <a:rPr lang="en-US" dirty="0" smtClean="0"/>
              <a:t>Marcin </a:t>
            </a:r>
            <a:r>
              <a:rPr lang="en-US" dirty="0" err="1" smtClean="0"/>
              <a:t>Junczys-Dowmunt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125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Custom memory management</a:t>
            </a:r>
          </a:p>
          <a:p>
            <a:pPr lvl="1"/>
            <a:r>
              <a:rPr lang="en-US" dirty="0" smtClean="0"/>
              <a:t>Pooling</a:t>
            </a:r>
          </a:p>
          <a:p>
            <a:pPr lvl="1"/>
            <a:r>
              <a:rPr lang="en-US" dirty="0" smtClean="0"/>
              <a:t>1 pool-per-thread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Re-use memory after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each sentence decoding</a:t>
            </a:r>
          </a:p>
          <a:p>
            <a:pPr lvl="2"/>
            <a:r>
              <a:rPr lang="en-US" dirty="0" smtClean="0"/>
              <a:t>no free/destructors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High-churn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/>
              <a:t>LIFO re-use queue</a:t>
            </a:r>
          </a:p>
          <a:p>
            <a:pPr lvl="2"/>
            <a:r>
              <a:rPr lang="en-US" dirty="0" smtClean="0"/>
              <a:t>Reduce memory consumption</a:t>
            </a:r>
          </a:p>
          <a:p>
            <a:pPr lvl="2"/>
            <a:r>
              <a:rPr lang="en-US" dirty="0" smtClean="0"/>
              <a:t>Increase CPU cache hits</a:t>
            </a:r>
          </a:p>
          <a:p>
            <a:pPr lvl="2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805" y="2052100"/>
            <a:ext cx="6304671" cy="389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64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478768"/>
              </p:ext>
            </p:extLst>
          </p:nvPr>
        </p:nvGraphicFramePr>
        <p:xfrm>
          <a:off x="838197" y="1948861"/>
          <a:ext cx="911194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411"/>
                <a:gridCol w="1240411"/>
                <a:gridCol w="1132339"/>
                <a:gridCol w="1000763"/>
                <a:gridCol w="1124504"/>
                <a:gridCol w="1124504"/>
                <a:gridCol w="1124504"/>
                <a:gridCol w="11245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Phrase-table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</a:t>
                      </a:r>
                      <a:r>
                        <a:rPr lang="en-US" baseline="0" dirty="0" smtClean="0"/>
                        <a:t> RO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Misc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Our 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11%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13%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2137" y="1305325"/>
            <a:ext cx="289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%</a:t>
            </a:r>
            <a:r>
              <a:rPr lang="en-US" sz="2400" smtClean="0"/>
              <a:t>age decoding time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13409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0837"/>
            <a:ext cx="10515600" cy="4756126"/>
          </a:xfrm>
        </p:spPr>
        <p:txBody>
          <a:bodyPr/>
          <a:lstStyle/>
          <a:p>
            <a:r>
              <a:rPr lang="en-US" dirty="0" smtClean="0"/>
              <a:t>Cardinality stacks</a:t>
            </a:r>
          </a:p>
          <a:p>
            <a:pPr lvl="1"/>
            <a:r>
              <a:rPr lang="en-US" dirty="0" smtClean="0"/>
              <a:t>Moses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656254"/>
            <a:ext cx="6858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66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/>
          <a:lstStyle/>
          <a:p>
            <a:r>
              <a:rPr lang="en-US" dirty="0"/>
              <a:t>Coverage </a:t>
            </a:r>
            <a:r>
              <a:rPr lang="en-US" dirty="0" smtClean="0"/>
              <a:t>stacks</a:t>
            </a:r>
          </a:p>
          <a:p>
            <a:r>
              <a:rPr lang="en-US" dirty="0" smtClean="0"/>
              <a:t>Less search errors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Better model </a:t>
            </a:r>
            <a:r>
              <a:rPr lang="en-US" dirty="0"/>
              <a:t>s</a:t>
            </a:r>
            <a:r>
              <a:rPr lang="en-US" dirty="0" smtClean="0"/>
              <a:t>core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Same amount of work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2146" y="467545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32146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2175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2204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2519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262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782603" y="3198836"/>
            <a:ext cx="1300145" cy="422477"/>
            <a:chOff x="4558714" y="2284437"/>
            <a:chExt cx="1300145" cy="422477"/>
          </a:xfrm>
        </p:grpSpPr>
        <p:sp>
          <p:nvSpPr>
            <p:cNvPr id="10" name="Rectangle 9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82602" y="3762422"/>
            <a:ext cx="1300145" cy="422477"/>
            <a:chOff x="4558714" y="2284437"/>
            <a:chExt cx="1300145" cy="422477"/>
          </a:xfrm>
        </p:grpSpPr>
        <p:sp>
          <p:nvSpPr>
            <p:cNvPr id="43" name="Rectangle 42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438829" y="5365965"/>
            <a:ext cx="1300145" cy="422477"/>
            <a:chOff x="4298684" y="3948907"/>
            <a:chExt cx="1300145" cy="422477"/>
          </a:xfrm>
        </p:grpSpPr>
        <p:sp>
          <p:nvSpPr>
            <p:cNvPr id="56" name="Rectangle 55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438828" y="5965741"/>
            <a:ext cx="1300145" cy="422477"/>
            <a:chOff x="4298684" y="3948907"/>
            <a:chExt cx="1300145" cy="422477"/>
          </a:xfrm>
        </p:grpSpPr>
        <p:sp>
          <p:nvSpPr>
            <p:cNvPr id="64" name="Rectangle 63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999276" y="3936055"/>
            <a:ext cx="1300145" cy="422477"/>
            <a:chOff x="6634674" y="2848022"/>
            <a:chExt cx="1300145" cy="422477"/>
          </a:xfrm>
        </p:grpSpPr>
        <p:sp>
          <p:nvSpPr>
            <p:cNvPr id="78" name="Rectangle 77"/>
            <p:cNvSpPr/>
            <p:nvPr/>
          </p:nvSpPr>
          <p:spPr>
            <a:xfrm>
              <a:off x="6634674" y="2848022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634674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894703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154732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419561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674790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992772" y="4596113"/>
            <a:ext cx="1300145" cy="422477"/>
            <a:chOff x="6634674" y="2848022"/>
            <a:chExt cx="1300145" cy="422477"/>
          </a:xfrm>
        </p:grpSpPr>
        <p:sp>
          <p:nvSpPr>
            <p:cNvPr id="85" name="Rectangle 84"/>
            <p:cNvSpPr/>
            <p:nvPr/>
          </p:nvSpPr>
          <p:spPr>
            <a:xfrm>
              <a:off x="6634674" y="2848022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634674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894703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154732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419561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74790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12218" y="4892107"/>
            <a:ext cx="1545102" cy="1603387"/>
            <a:chOff x="4172073" y="3475049"/>
            <a:chExt cx="1545102" cy="160338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652586" y="2716098"/>
            <a:ext cx="1545102" cy="1603387"/>
            <a:chOff x="4172073" y="3475049"/>
            <a:chExt cx="1545102" cy="1603387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7877771" y="3517791"/>
            <a:ext cx="1545102" cy="1603387"/>
            <a:chOff x="4172073" y="3475049"/>
            <a:chExt cx="1545102" cy="1603387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937065" y="3696950"/>
            <a:ext cx="1545102" cy="1603387"/>
            <a:chOff x="4172073" y="3475049"/>
            <a:chExt cx="1545102" cy="1603387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urved Connector 23"/>
          <p:cNvCxnSpPr/>
          <p:nvPr/>
        </p:nvCxnSpPr>
        <p:spPr>
          <a:xfrm flipV="1">
            <a:off x="3802519" y="3367313"/>
            <a:ext cx="1850067" cy="1092144"/>
          </a:xfrm>
          <a:prstGeom prst="curvedConnector3">
            <a:avLst>
              <a:gd name="adj1" fmla="val -3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3812233" y="5277092"/>
            <a:ext cx="1378745" cy="511350"/>
          </a:xfrm>
          <a:prstGeom prst="curvedConnector3">
            <a:avLst>
              <a:gd name="adj1" fmla="val -4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6857319" y="5121178"/>
            <a:ext cx="1662015" cy="667264"/>
          </a:xfrm>
          <a:prstGeom prst="curvedConnector3">
            <a:avLst>
              <a:gd name="adj1" fmla="val 102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>
            <a:off x="7197687" y="3762422"/>
            <a:ext cx="680084" cy="342110"/>
          </a:xfrm>
          <a:prstGeom prst="curvedConnector3">
            <a:avLst>
              <a:gd name="adj1" fmla="val 582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flipV="1">
            <a:off x="9594166" y="3024553"/>
            <a:ext cx="1167618" cy="737869"/>
          </a:xfrm>
          <a:prstGeom prst="curvedConnector3">
            <a:avLst>
              <a:gd name="adj1" fmla="val 933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/>
          <p:cNvCxnSpPr/>
          <p:nvPr/>
        </p:nvCxnSpPr>
        <p:spPr>
          <a:xfrm>
            <a:off x="9466579" y="4758163"/>
            <a:ext cx="1295205" cy="542174"/>
          </a:xfrm>
          <a:prstGeom prst="curvedConnector3">
            <a:avLst>
              <a:gd name="adj1" fmla="val 956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382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/>
          <a:lstStyle/>
          <a:p>
            <a:r>
              <a:rPr lang="en-US" dirty="0" smtClean="0"/>
              <a:t>Coverage </a:t>
            </a:r>
            <a:r>
              <a:rPr lang="en-US" dirty="0" smtClean="0">
                <a:solidFill>
                  <a:srgbClr val="FF0000"/>
                </a:solidFill>
              </a:rPr>
              <a:t>and end position</a:t>
            </a:r>
            <a:r>
              <a:rPr lang="en-US" dirty="0" smtClean="0"/>
              <a:t> stacks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2146" y="467545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32146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2175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2204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2519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262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782603" y="3198836"/>
            <a:ext cx="1300145" cy="422477"/>
            <a:chOff x="4558714" y="2284437"/>
            <a:chExt cx="1300145" cy="422477"/>
          </a:xfrm>
        </p:grpSpPr>
        <p:sp>
          <p:nvSpPr>
            <p:cNvPr id="10" name="Rectangle 9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82602" y="3762422"/>
            <a:ext cx="1300145" cy="422477"/>
            <a:chOff x="4558714" y="2284437"/>
            <a:chExt cx="1300145" cy="422477"/>
          </a:xfrm>
        </p:grpSpPr>
        <p:sp>
          <p:nvSpPr>
            <p:cNvPr id="43" name="Rectangle 42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438829" y="5365965"/>
            <a:ext cx="1300145" cy="422477"/>
            <a:chOff x="4298684" y="3948907"/>
            <a:chExt cx="1300145" cy="422477"/>
          </a:xfrm>
        </p:grpSpPr>
        <p:sp>
          <p:nvSpPr>
            <p:cNvPr id="56" name="Rectangle 55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438828" y="5965741"/>
            <a:ext cx="1300145" cy="422477"/>
            <a:chOff x="4298684" y="3948907"/>
            <a:chExt cx="1300145" cy="422477"/>
          </a:xfrm>
        </p:grpSpPr>
        <p:sp>
          <p:nvSpPr>
            <p:cNvPr id="64" name="Rectangle 63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369444" y="2872970"/>
            <a:ext cx="1300145" cy="422477"/>
            <a:chOff x="8369444" y="2872970"/>
            <a:chExt cx="1300145" cy="422477"/>
          </a:xfrm>
        </p:grpSpPr>
        <p:sp>
          <p:nvSpPr>
            <p:cNvPr id="78" name="Rectangle 77"/>
            <p:cNvSpPr/>
            <p:nvPr/>
          </p:nvSpPr>
          <p:spPr>
            <a:xfrm>
              <a:off x="8369444" y="2872970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369444" y="2872970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629473" y="2872970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889502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154331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9409560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12218" y="4892107"/>
            <a:ext cx="1545102" cy="1603387"/>
            <a:chOff x="4172073" y="3475049"/>
            <a:chExt cx="1545102" cy="160338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652586" y="2716098"/>
            <a:ext cx="1545102" cy="1603387"/>
            <a:chOff x="4172073" y="3475049"/>
            <a:chExt cx="1545102" cy="1603387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8247939" y="2454706"/>
            <a:ext cx="1545102" cy="1603387"/>
            <a:chOff x="4172073" y="3475049"/>
            <a:chExt cx="1545102" cy="1603387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937065" y="3696950"/>
            <a:ext cx="1545102" cy="1603387"/>
            <a:chOff x="4172073" y="3475049"/>
            <a:chExt cx="1545102" cy="1603387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urved Connector 23"/>
          <p:cNvCxnSpPr/>
          <p:nvPr/>
        </p:nvCxnSpPr>
        <p:spPr>
          <a:xfrm flipV="1">
            <a:off x="3802519" y="3367313"/>
            <a:ext cx="1850067" cy="1092144"/>
          </a:xfrm>
          <a:prstGeom prst="curvedConnector3">
            <a:avLst>
              <a:gd name="adj1" fmla="val -3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3812233" y="5277092"/>
            <a:ext cx="1378745" cy="511350"/>
          </a:xfrm>
          <a:prstGeom prst="curvedConnector3">
            <a:avLst>
              <a:gd name="adj1" fmla="val -4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6857319" y="5300337"/>
            <a:ext cx="1374962" cy="4881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flipV="1">
            <a:off x="7211690" y="3001722"/>
            <a:ext cx="1027740" cy="44958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flipV="1">
            <a:off x="9805691" y="2219339"/>
            <a:ext cx="1167618" cy="737869"/>
          </a:xfrm>
          <a:prstGeom prst="curvedConnector3">
            <a:avLst>
              <a:gd name="adj1" fmla="val 933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/>
          <p:cNvCxnSpPr/>
          <p:nvPr/>
        </p:nvCxnSpPr>
        <p:spPr>
          <a:xfrm>
            <a:off x="9807848" y="5242805"/>
            <a:ext cx="1295205" cy="542174"/>
          </a:xfrm>
          <a:prstGeom prst="curvedConnector3">
            <a:avLst>
              <a:gd name="adj1" fmla="val 956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8352743" y="3449732"/>
            <a:ext cx="1300145" cy="422477"/>
            <a:chOff x="8369444" y="2872970"/>
            <a:chExt cx="1300145" cy="422477"/>
          </a:xfrm>
        </p:grpSpPr>
        <p:sp>
          <p:nvSpPr>
            <p:cNvPr id="77" name="Rectangle 76"/>
            <p:cNvSpPr/>
            <p:nvPr/>
          </p:nvSpPr>
          <p:spPr>
            <a:xfrm>
              <a:off x="8369444" y="2872970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8369444" y="2872970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8629473" y="2872970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889502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154331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9409560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374550" y="5174434"/>
            <a:ext cx="1300145" cy="422477"/>
            <a:chOff x="8374550" y="5174434"/>
            <a:chExt cx="1300145" cy="422477"/>
          </a:xfrm>
        </p:grpSpPr>
        <p:sp>
          <p:nvSpPr>
            <p:cNvPr id="112" name="Rectangle 111"/>
            <p:cNvSpPr/>
            <p:nvPr/>
          </p:nvSpPr>
          <p:spPr>
            <a:xfrm>
              <a:off x="8374550" y="5174434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8374550" y="5174434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634579" y="5174434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8894608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9145815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414666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8247939" y="4700576"/>
            <a:ext cx="1545102" cy="1603387"/>
            <a:chOff x="4172073" y="3475049"/>
            <a:chExt cx="1545102" cy="1603387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8374548" y="5679711"/>
            <a:ext cx="1300145" cy="422477"/>
            <a:chOff x="8374550" y="5174434"/>
            <a:chExt cx="1300145" cy="422477"/>
          </a:xfrm>
        </p:grpSpPr>
        <p:sp>
          <p:nvSpPr>
            <p:cNvPr id="130" name="Rectangle 129"/>
            <p:cNvSpPr/>
            <p:nvPr/>
          </p:nvSpPr>
          <p:spPr>
            <a:xfrm>
              <a:off x="8374550" y="5174434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8374550" y="5174434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8634579" y="5174434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894608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9145815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9414666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6891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Stack Configuration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369" y="1350499"/>
            <a:ext cx="7321261" cy="502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8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Phrase-Table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Compact phrase-table</a:t>
            </a:r>
          </a:p>
          <a:p>
            <a:pPr lvl="1"/>
            <a:r>
              <a:rPr lang="en-US" dirty="0" smtClean="0"/>
              <a:t>Compress target side</a:t>
            </a:r>
          </a:p>
          <a:p>
            <a:pPr lvl="2"/>
            <a:r>
              <a:rPr lang="en-US" dirty="0" smtClean="0"/>
              <a:t>Less space</a:t>
            </a:r>
          </a:p>
          <a:p>
            <a:pPr lvl="2"/>
            <a:r>
              <a:rPr lang="en-US" dirty="0" smtClean="0"/>
              <a:t>Less memory consumption</a:t>
            </a:r>
          </a:p>
          <a:p>
            <a:pPr lvl="1"/>
            <a:r>
              <a:rPr lang="en-US" dirty="0" smtClean="0"/>
              <a:t>Uncompressing</a:t>
            </a:r>
          </a:p>
          <a:p>
            <a:pPr lvl="2"/>
            <a:r>
              <a:rPr lang="en-US" dirty="0" smtClean="0"/>
              <a:t>CPU working memory</a:t>
            </a:r>
          </a:p>
          <a:p>
            <a:pPr lvl="2"/>
            <a:r>
              <a:rPr lang="en-US" dirty="0" smtClean="0"/>
              <a:t>Caching</a:t>
            </a:r>
          </a:p>
          <a:p>
            <a:pPr lvl="2"/>
            <a:r>
              <a:rPr lang="en-US" dirty="0" smtClean="0"/>
              <a:t>Locking</a:t>
            </a:r>
          </a:p>
          <a:p>
            <a:r>
              <a:rPr lang="en-US" dirty="0" smtClean="0"/>
              <a:t>Probing phrase-table</a:t>
            </a:r>
          </a:p>
          <a:p>
            <a:pPr lvl="1"/>
            <a:r>
              <a:rPr lang="en-US" dirty="0" smtClean="0"/>
              <a:t>Fast random lookup</a:t>
            </a:r>
          </a:p>
          <a:p>
            <a:pPr lvl="2"/>
            <a:r>
              <a:rPr lang="en-US" dirty="0" err="1" smtClean="0"/>
              <a:t>KenLM</a:t>
            </a:r>
            <a:r>
              <a:rPr lang="en-US" dirty="0" smtClean="0"/>
              <a:t>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1"/>
            <a:r>
              <a:rPr lang="en-US" dirty="0" smtClean="0"/>
              <a:t>No compression/decompression</a:t>
            </a:r>
          </a:p>
          <a:p>
            <a:pPr lvl="1"/>
            <a:r>
              <a:rPr lang="en-US" dirty="0" smtClean="0"/>
              <a:t>No caching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22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Phrase-Table Optimization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661" y="1845090"/>
            <a:ext cx="76200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3040" y="1406769"/>
            <a:ext cx="602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Compact PT v. Probing PT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3666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Lexicalized Reordering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 translation rules</a:t>
            </a:r>
          </a:p>
          <a:p>
            <a:r>
              <a:rPr lang="en-US" dirty="0" smtClean="0"/>
              <a:t>Model file</a:t>
            </a:r>
          </a:p>
          <a:p>
            <a:pPr lvl="1"/>
            <a:r>
              <a:rPr lang="en-US" dirty="0" smtClean="0"/>
              <a:t>Key-Value random lookup</a:t>
            </a:r>
          </a:p>
          <a:p>
            <a:pPr lvl="2"/>
            <a:r>
              <a:rPr lang="en-US" dirty="0" smtClean="0"/>
              <a:t>Key = Source </a:t>
            </a:r>
            <a:r>
              <a:rPr lang="en-US" dirty="0"/>
              <a:t>&amp; target side of rule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Add values to phrase-table</a:t>
            </a:r>
          </a:p>
          <a:p>
            <a:pPr lvl="1"/>
            <a:r>
              <a:rPr lang="en-US" dirty="0" smtClean="0"/>
              <a:t>No random lookup</a:t>
            </a:r>
          </a:p>
          <a:p>
            <a:pPr lvl="1"/>
            <a:r>
              <a:rPr lang="en-US" dirty="0" smtClean="0"/>
              <a:t>Less disk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796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Lexicalized Reordering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831364"/>
            <a:ext cx="76200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3040" y="1406769"/>
            <a:ext cx="602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Separate model v. Integrated model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3236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 years ago</a:t>
            </a:r>
          </a:p>
          <a:p>
            <a:pPr lvl="1"/>
            <a:r>
              <a:rPr lang="en-US" dirty="0" smtClean="0"/>
              <a:t>Limited memory (~16GB RAM)</a:t>
            </a:r>
          </a:p>
          <a:p>
            <a:pPr lvl="1"/>
            <a:r>
              <a:rPr lang="en-US" dirty="0" smtClean="0"/>
              <a:t>Limited cores (~4 cores)</a:t>
            </a:r>
          </a:p>
          <a:p>
            <a:pPr lvl="1"/>
            <a:r>
              <a:rPr lang="en-US" dirty="0" smtClean="0"/>
              <a:t>Sufficient disk space</a:t>
            </a:r>
          </a:p>
          <a:p>
            <a:pPr lvl="1"/>
            <a:r>
              <a:rPr lang="en-US" dirty="0" smtClean="0"/>
              <a:t>Slow disk drives</a:t>
            </a:r>
          </a:p>
          <a:p>
            <a:r>
              <a:rPr lang="en-US" dirty="0" smtClean="0"/>
              <a:t>Solutions</a:t>
            </a:r>
          </a:p>
          <a:p>
            <a:pPr lvl="1"/>
            <a:r>
              <a:rPr lang="en-US" dirty="0" smtClean="0"/>
              <a:t>Read-on-demand models</a:t>
            </a:r>
          </a:p>
          <a:p>
            <a:pPr lvl="1"/>
            <a:r>
              <a:rPr lang="en-US" dirty="0" smtClean="0"/>
              <a:t>Compressed representation</a:t>
            </a:r>
          </a:p>
          <a:p>
            <a:pPr lvl="1"/>
            <a:r>
              <a:rPr lang="en-US" dirty="0" smtClean="0"/>
              <a:t>Single-threaded efficiency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2261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Speedup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108" y="1986116"/>
            <a:ext cx="7886700" cy="4711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4904" y="1350499"/>
            <a:ext cx="3854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10.4x faster (32 threads)</a:t>
            </a:r>
          </a:p>
          <a:p>
            <a:r>
              <a:rPr lang="en-US" sz="2400" dirty="0" smtClean="0"/>
              <a:t>4.3x faster (1 thread)</a:t>
            </a:r>
          </a:p>
        </p:txBody>
      </p:sp>
    </p:spTree>
    <p:extLst>
      <p:ext uri="{BB962C8B-B14F-4D97-AF65-F5344CB8AC3E}">
        <p14:creationId xmlns:p14="http://schemas.microsoft.com/office/powerpoint/2010/main" val="1481640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Speedup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108" y="2126787"/>
            <a:ext cx="7886700" cy="47117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362178" y="436099"/>
            <a:ext cx="5134708" cy="5444198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34904" y="1350499"/>
            <a:ext cx="3854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10.4x faster (32 threads)</a:t>
            </a:r>
          </a:p>
          <a:p>
            <a:r>
              <a:rPr lang="en-US" sz="2400" dirty="0" smtClean="0"/>
              <a:t>4.3x faster (1 thread)</a:t>
            </a:r>
          </a:p>
        </p:txBody>
      </p:sp>
    </p:spTree>
    <p:extLst>
      <p:ext uri="{BB962C8B-B14F-4D97-AF65-F5344CB8AC3E}">
        <p14:creationId xmlns:p14="http://schemas.microsoft.com/office/powerpoint/2010/main" val="1662976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quality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546" y="2413000"/>
            <a:ext cx="63119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75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Longer test sentences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sentence length = 28.7</a:t>
            </a:r>
          </a:p>
          <a:p>
            <a:r>
              <a:rPr lang="en-US" dirty="0" smtClean="0"/>
              <a:t>14.5x faster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660" y="2201879"/>
            <a:ext cx="7120597" cy="440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50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Larger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40-core server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785" y="1690688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1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Phrase-Based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complicated data-structures</a:t>
            </a:r>
          </a:p>
          <a:p>
            <a:r>
              <a:rPr lang="en-US" dirty="0" smtClean="0"/>
              <a:t>Larger phrase-tables</a:t>
            </a:r>
          </a:p>
          <a:p>
            <a:r>
              <a:rPr lang="en-US" dirty="0" smtClean="0"/>
              <a:t>Rarely used commercially</a:t>
            </a:r>
          </a:p>
          <a:p>
            <a:pPr lvl="1"/>
            <a:r>
              <a:rPr lang="en-US" dirty="0" smtClean="0"/>
              <a:t>Not optimized</a:t>
            </a:r>
          </a:p>
          <a:p>
            <a:pPr lvl="1"/>
            <a:r>
              <a:rPr lang="en-US" dirty="0" smtClean="0"/>
              <a:t>Too slow</a:t>
            </a:r>
          </a:p>
          <a:p>
            <a:pPr lvl="1"/>
            <a:endParaRPr lang="en-US" dirty="0"/>
          </a:p>
          <a:p>
            <a:r>
              <a:rPr lang="en-US" dirty="0" smtClean="0"/>
              <a:t>Our work</a:t>
            </a:r>
          </a:p>
          <a:p>
            <a:pPr lvl="1"/>
            <a:r>
              <a:rPr lang="en-US" dirty="0" smtClean="0"/>
              <a:t>1200+ words per second</a:t>
            </a:r>
          </a:p>
          <a:p>
            <a:pPr lvl="1"/>
            <a:r>
              <a:rPr lang="en-US" dirty="0" smtClean="0"/>
              <a:t>Commercially viable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242918"/>
            <a:ext cx="6858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35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Decoder re-implementation</a:t>
            </a:r>
          </a:p>
          <a:p>
            <a:pPr lvl="1"/>
            <a:r>
              <a:rPr lang="en-US" dirty="0" smtClean="0"/>
              <a:t>Drop-in replacement for Moses</a:t>
            </a:r>
          </a:p>
          <a:p>
            <a:pPr lvl="2"/>
            <a:r>
              <a:rPr lang="en-US" dirty="0" smtClean="0"/>
              <a:t>Subset of Moses functionality</a:t>
            </a:r>
          </a:p>
          <a:p>
            <a:pPr lvl="1"/>
            <a:r>
              <a:rPr lang="en-US" dirty="0" smtClean="0"/>
              <a:t>Similar translation quality</a:t>
            </a:r>
          </a:p>
          <a:p>
            <a:r>
              <a:rPr lang="en-US" dirty="0" smtClean="0"/>
              <a:t>Prioritize multi-core speed</a:t>
            </a:r>
          </a:p>
          <a:p>
            <a:pPr lvl="1"/>
            <a:r>
              <a:rPr lang="en-US" dirty="0" smtClean="0"/>
              <a:t>10-15x faster than Moses (with 32 cores)</a:t>
            </a:r>
          </a:p>
          <a:p>
            <a:pPr lvl="1"/>
            <a:r>
              <a:rPr lang="en-US" dirty="0" smtClean="0"/>
              <a:t>4x faster (single thread)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Hierarchical model</a:t>
            </a:r>
          </a:p>
          <a:p>
            <a:pPr lvl="2"/>
            <a:r>
              <a:rPr lang="en-US" smtClean="0"/>
              <a:t>Commercially viable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222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Servers</a:t>
            </a:r>
          </a:p>
          <a:p>
            <a:pPr lvl="1"/>
            <a:r>
              <a:rPr lang="en-US" dirty="0" smtClean="0"/>
              <a:t>Sufficient memory (~128GB)</a:t>
            </a:r>
          </a:p>
          <a:p>
            <a:pPr lvl="1"/>
            <a:r>
              <a:rPr lang="en-US" dirty="0" smtClean="0"/>
              <a:t>Large number of cores (+32 cores)</a:t>
            </a:r>
          </a:p>
          <a:p>
            <a:pPr lvl="1"/>
            <a:r>
              <a:rPr lang="en-US" dirty="0" smtClean="0"/>
              <a:t>Sufficient disk space</a:t>
            </a:r>
          </a:p>
          <a:p>
            <a:pPr lvl="1"/>
            <a:r>
              <a:rPr lang="en-US" dirty="0" smtClean="0"/>
              <a:t>Fast SSD/magnetic disks</a:t>
            </a:r>
          </a:p>
          <a:p>
            <a:r>
              <a:rPr lang="en-US" dirty="0" smtClean="0"/>
              <a:t>Challenge</a:t>
            </a:r>
          </a:p>
          <a:p>
            <a:pPr lvl="1"/>
            <a:r>
              <a:rPr lang="en-US" dirty="0" smtClean="0"/>
              <a:t>Make best use of 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9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1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4031" y="-365760"/>
            <a:ext cx="2968283" cy="5641145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4031" y="-436098"/>
            <a:ext cx="3024554" cy="5711483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994031" y="-569626"/>
            <a:ext cx="2306179" cy="5845011"/>
          </a:xfrm>
          <a:prstGeom prst="line">
            <a:avLst/>
          </a:prstGeom>
          <a:ln w="2857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13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Re-implement decoder</a:t>
            </a:r>
          </a:p>
          <a:p>
            <a:pPr lvl="1"/>
            <a:r>
              <a:rPr lang="en-US" dirty="0" smtClean="0"/>
              <a:t>Prioritize speed and scalability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Efficient memory management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Stack configuration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Phrase-table optimization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Lexicalized reordering model optimization</a:t>
            </a:r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25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36136"/>
              </p:ext>
            </p:extLst>
          </p:nvPr>
        </p:nvGraphicFramePr>
        <p:xfrm>
          <a:off x="1822137" y="1948861"/>
          <a:ext cx="8128001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826"/>
                <a:gridCol w="1169233"/>
                <a:gridCol w="1033370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Phrase-table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</a:t>
                      </a:r>
                      <a:r>
                        <a:rPr lang="en-US" baseline="0" dirty="0" smtClean="0"/>
                        <a:t> RO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Misc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24%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30%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2137" y="1305325"/>
            <a:ext cx="289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%</a:t>
            </a:r>
            <a:r>
              <a:rPr lang="en-US" sz="2400" smtClean="0"/>
              <a:t>age decoding time</a:t>
            </a:r>
            <a:endParaRPr lang="en-US" sz="240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3747541"/>
            <a:ext cx="10515600" cy="2429422"/>
          </a:xfrm>
        </p:spPr>
        <p:txBody>
          <a:bodyPr>
            <a:normAutofit/>
          </a:bodyPr>
          <a:lstStyle/>
          <a:p>
            <a:r>
              <a:rPr lang="en-US" dirty="0" smtClean="0"/>
              <a:t>Memory allocation &amp; de-allocation</a:t>
            </a:r>
          </a:p>
          <a:p>
            <a:pPr lvl="1"/>
            <a:r>
              <a:rPr lang="en-US" dirty="0" smtClean="0"/>
              <a:t>Increases with number of threads</a:t>
            </a:r>
          </a:p>
          <a:p>
            <a:pPr lvl="1"/>
            <a:r>
              <a:rPr lang="en-US" dirty="0" smtClean="0"/>
              <a:t>OS-level locking</a:t>
            </a:r>
          </a:p>
        </p:txBody>
      </p:sp>
    </p:spTree>
    <p:extLst>
      <p:ext uri="{BB962C8B-B14F-4D97-AF65-F5344CB8AC3E}">
        <p14:creationId xmlns:p14="http://schemas.microsoft.com/office/powerpoint/2010/main" val="81026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TCmalloc</a:t>
            </a:r>
            <a:endParaRPr lang="en-US" dirty="0" smtClean="0"/>
          </a:p>
          <a:p>
            <a:pPr lvl="1"/>
            <a:r>
              <a:rPr lang="en-US" dirty="0" smtClean="0"/>
              <a:t>C-library</a:t>
            </a:r>
          </a:p>
          <a:p>
            <a:pPr lvl="1"/>
            <a:r>
              <a:rPr lang="en-US" dirty="0" smtClean="0"/>
              <a:t>Replacement </a:t>
            </a:r>
          </a:p>
          <a:p>
            <a:pPr lvl="2"/>
            <a:r>
              <a:rPr lang="en-US" dirty="0" err="1" smtClean="0"/>
              <a:t>malloc</a:t>
            </a:r>
            <a:r>
              <a:rPr lang="en-US" dirty="0" smtClean="0"/>
              <a:t>/free</a:t>
            </a:r>
          </a:p>
          <a:p>
            <a:pPr lvl="1"/>
            <a:r>
              <a:rPr lang="en-US" dirty="0" smtClean="0"/>
              <a:t>Faster multi-threaded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applications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45444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9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496</Words>
  <Application>Microsoft Macintosh PowerPoint</Application>
  <PresentationFormat>Widescreen</PresentationFormat>
  <Paragraphs>209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Calibri Light</vt:lpstr>
      <vt:lpstr>Wingdings</vt:lpstr>
      <vt:lpstr>Arial</vt:lpstr>
      <vt:lpstr>Office Theme</vt:lpstr>
      <vt:lpstr>Fast, Scalable Phrase-Based SMT Decoding</vt:lpstr>
      <vt:lpstr>Fast Translation</vt:lpstr>
      <vt:lpstr>Fast Translation</vt:lpstr>
      <vt:lpstr>Multi-Core Scalability</vt:lpstr>
      <vt:lpstr>Multi-Core Scalability</vt:lpstr>
      <vt:lpstr>Multi-Core Scalability</vt:lpstr>
      <vt:lpstr>Outline of Talk</vt:lpstr>
      <vt:lpstr>Profiling</vt:lpstr>
      <vt:lpstr>Memory management</vt:lpstr>
      <vt:lpstr>Memory management</vt:lpstr>
      <vt:lpstr>Memory Management</vt:lpstr>
      <vt:lpstr>Stack Configuration</vt:lpstr>
      <vt:lpstr>Stack Configuration</vt:lpstr>
      <vt:lpstr>Stack Configuration</vt:lpstr>
      <vt:lpstr>Stack Configuration</vt:lpstr>
      <vt:lpstr>Phrase-Table Optimization</vt:lpstr>
      <vt:lpstr>Phrase-Table Optimization</vt:lpstr>
      <vt:lpstr>Lexicalized Reordering Model</vt:lpstr>
      <vt:lpstr>Lexicalized Reordering Model</vt:lpstr>
      <vt:lpstr>Total Speedup</vt:lpstr>
      <vt:lpstr>Total Speedup</vt:lpstr>
      <vt:lpstr>Translation Quality</vt:lpstr>
      <vt:lpstr>Longer test sentences</vt:lpstr>
      <vt:lpstr>Larger server</vt:lpstr>
      <vt:lpstr>Hierarchical Phrase-Based Models</vt:lpstr>
      <vt:lpstr>Conclusion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Fast, Scalable Phrase-Based SMT Decoding</dc:title>
  <dc:creator>Microsoft Office User</dc:creator>
  <cp:lastModifiedBy>Microsoft Office User</cp:lastModifiedBy>
  <cp:revision>179</cp:revision>
  <dcterms:created xsi:type="dcterms:W3CDTF">2016-10-25T10:27:36Z</dcterms:created>
  <dcterms:modified xsi:type="dcterms:W3CDTF">2016-10-26T15:41:48Z</dcterms:modified>
</cp:coreProperties>
</file>